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63" r:id="rId2"/>
    <p:sldId id="264" r:id="rId3"/>
  </p:sldIdLst>
  <p:sldSz cx="14630400" cy="8229600"/>
  <p:notesSz cx="8229600" cy="14630400"/>
  <p:embeddedFontLst>
    <p:embeddedFont>
      <p:font typeface="Merriweather" panose="00000500000000000000" pitchFamily="2" charset="0"/>
      <p:regular r:id="rId5"/>
      <p:bold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5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93" d="100"/>
          <a:sy n="93" d="100"/>
        </p:scale>
        <p:origin x="2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4678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318D5AE-99DC-B2DC-6A4C-2CA713909185}"/>
              </a:ext>
            </a:extLst>
          </p:cNvPr>
          <p:cNvSpPr/>
          <p:nvPr/>
        </p:nvSpPr>
        <p:spPr>
          <a:xfrm>
            <a:off x="12863245" y="7746715"/>
            <a:ext cx="168496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67E79D64-A8DE-4502-9C7C-EDAED7D14756}"/>
              </a:ext>
            </a:extLst>
          </p:cNvPr>
          <p:cNvSpPr/>
          <p:nvPr/>
        </p:nvSpPr>
        <p:spPr>
          <a:xfrm>
            <a:off x="2753474" y="457947"/>
            <a:ext cx="9123452" cy="8344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Movie Recommendation System</a:t>
            </a:r>
            <a:endParaRPr lang="en-US" sz="4000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95358BB-FD1B-E80C-5622-861A7504D0CF}"/>
              </a:ext>
            </a:extLst>
          </p:cNvPr>
          <p:cNvGrpSpPr/>
          <p:nvPr/>
        </p:nvGrpSpPr>
        <p:grpSpPr>
          <a:xfrm>
            <a:off x="9349483" y="1881969"/>
            <a:ext cx="6494373" cy="5477351"/>
            <a:chOff x="798790" y="2125147"/>
            <a:chExt cx="7546420" cy="5477351"/>
          </a:xfrm>
        </p:grpSpPr>
        <p:pic>
          <p:nvPicPr>
            <p:cNvPr id="23" name="Image 1" descr="preencoded.png">
              <a:extLst>
                <a:ext uri="{FF2B5EF4-FFF2-40B4-BE49-F238E27FC236}">
                  <a16:creationId xmlns:a16="http://schemas.microsoft.com/office/drawing/2014/main" id="{BF5FF3A4-DA8C-A543-3556-A31E641C8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8790" y="2125147"/>
              <a:ext cx="1141095" cy="1369338"/>
            </a:xfrm>
            <a:prstGeom prst="rect">
              <a:avLst/>
            </a:prstGeom>
          </p:spPr>
        </p:pic>
        <p:sp>
          <p:nvSpPr>
            <p:cNvPr id="24" name="Text 2">
              <a:extLst>
                <a:ext uri="{FF2B5EF4-FFF2-40B4-BE49-F238E27FC236}">
                  <a16:creationId xmlns:a16="http://schemas.microsoft.com/office/drawing/2014/main" id="{20B513C0-5FC3-4BDE-EE8A-F6A45FFA7E10}"/>
                </a:ext>
              </a:extLst>
            </p:cNvPr>
            <p:cNvSpPr/>
            <p:nvPr/>
          </p:nvSpPr>
          <p:spPr>
            <a:xfrm>
              <a:off x="2168009" y="2353270"/>
              <a:ext cx="2852857" cy="35659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20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Load Datasets</a:t>
              </a:r>
              <a:endParaRPr lang="en-US" sz="2200" dirty="0"/>
            </a:p>
          </p:txBody>
        </p:sp>
        <p:sp>
          <p:nvSpPr>
            <p:cNvPr id="25" name="Text 3">
              <a:extLst>
                <a:ext uri="{FF2B5EF4-FFF2-40B4-BE49-F238E27FC236}">
                  <a16:creationId xmlns:a16="http://schemas.microsoft.com/office/drawing/2014/main" id="{B5B54674-4A90-1B50-269A-4F82D4490C84}"/>
                </a:ext>
              </a:extLst>
            </p:cNvPr>
            <p:cNvSpPr/>
            <p:nvPr/>
          </p:nvSpPr>
          <p:spPr>
            <a:xfrm>
              <a:off x="2168009" y="2846784"/>
              <a:ext cx="6177201" cy="36516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Ratings &amp; Movies data</a:t>
              </a:r>
              <a:endParaRPr lang="en-US" sz="1750" dirty="0"/>
            </a:p>
          </p:txBody>
        </p:sp>
        <p:pic>
          <p:nvPicPr>
            <p:cNvPr id="26" name="Image 2" descr="preencoded.png">
              <a:extLst>
                <a:ext uri="{FF2B5EF4-FFF2-40B4-BE49-F238E27FC236}">
                  <a16:creationId xmlns:a16="http://schemas.microsoft.com/office/drawing/2014/main" id="{D95F4682-EA09-931C-E14D-E798239286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8790" y="3494484"/>
              <a:ext cx="1141095" cy="1369338"/>
            </a:xfrm>
            <a:prstGeom prst="rect">
              <a:avLst/>
            </a:prstGeom>
          </p:spPr>
        </p:pic>
        <p:sp>
          <p:nvSpPr>
            <p:cNvPr id="27" name="Text 4">
              <a:extLst>
                <a:ext uri="{FF2B5EF4-FFF2-40B4-BE49-F238E27FC236}">
                  <a16:creationId xmlns:a16="http://schemas.microsoft.com/office/drawing/2014/main" id="{1D8ED367-EBE4-DBC6-5FFE-18EDD0741C63}"/>
                </a:ext>
              </a:extLst>
            </p:cNvPr>
            <p:cNvSpPr/>
            <p:nvPr/>
          </p:nvSpPr>
          <p:spPr>
            <a:xfrm>
              <a:off x="2168009" y="3722608"/>
              <a:ext cx="2852857" cy="35659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20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Train ALS Model</a:t>
              </a:r>
              <a:endParaRPr lang="en-US" sz="2200" dirty="0"/>
            </a:p>
          </p:txBody>
        </p:sp>
        <p:sp>
          <p:nvSpPr>
            <p:cNvPr id="28" name="Text 5">
              <a:extLst>
                <a:ext uri="{FF2B5EF4-FFF2-40B4-BE49-F238E27FC236}">
                  <a16:creationId xmlns:a16="http://schemas.microsoft.com/office/drawing/2014/main" id="{BEE3DB96-DBB6-936F-AFB0-7EC8BF3CA315}"/>
                </a:ext>
              </a:extLst>
            </p:cNvPr>
            <p:cNvSpPr/>
            <p:nvPr/>
          </p:nvSpPr>
          <p:spPr>
            <a:xfrm>
              <a:off x="2168009" y="4216122"/>
              <a:ext cx="6177201" cy="36516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Collaborative Filtering</a:t>
              </a:r>
              <a:endParaRPr lang="en-US" sz="1750" dirty="0"/>
            </a:p>
          </p:txBody>
        </p:sp>
        <p:pic>
          <p:nvPicPr>
            <p:cNvPr id="29" name="Image 3" descr="preencoded.png">
              <a:extLst>
                <a:ext uri="{FF2B5EF4-FFF2-40B4-BE49-F238E27FC236}">
                  <a16:creationId xmlns:a16="http://schemas.microsoft.com/office/drawing/2014/main" id="{60DE17D8-F0F5-E86D-74EE-58B57FBF0B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8790" y="4863822"/>
              <a:ext cx="1141095" cy="1369338"/>
            </a:xfrm>
            <a:prstGeom prst="rect">
              <a:avLst/>
            </a:prstGeom>
          </p:spPr>
        </p:pic>
        <p:sp>
          <p:nvSpPr>
            <p:cNvPr id="30" name="Text 6">
              <a:extLst>
                <a:ext uri="{FF2B5EF4-FFF2-40B4-BE49-F238E27FC236}">
                  <a16:creationId xmlns:a16="http://schemas.microsoft.com/office/drawing/2014/main" id="{C70441F9-5E5E-A7BA-D023-960B89489CDD}"/>
                </a:ext>
              </a:extLst>
            </p:cNvPr>
            <p:cNvSpPr/>
            <p:nvPr/>
          </p:nvSpPr>
          <p:spPr>
            <a:xfrm>
              <a:off x="2168009" y="5091946"/>
              <a:ext cx="2852857" cy="35659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20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Evaluate</a:t>
              </a:r>
              <a:endParaRPr lang="en-US" sz="2200" dirty="0"/>
            </a:p>
          </p:txBody>
        </p:sp>
        <p:sp>
          <p:nvSpPr>
            <p:cNvPr id="31" name="Text 7">
              <a:extLst>
                <a:ext uri="{FF2B5EF4-FFF2-40B4-BE49-F238E27FC236}">
                  <a16:creationId xmlns:a16="http://schemas.microsoft.com/office/drawing/2014/main" id="{15C22542-ABCD-298C-C9C4-885CA1C54EED}"/>
                </a:ext>
              </a:extLst>
            </p:cNvPr>
            <p:cNvSpPr/>
            <p:nvPr/>
          </p:nvSpPr>
          <p:spPr>
            <a:xfrm>
              <a:off x="2168009" y="5585460"/>
              <a:ext cx="6177201" cy="36516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Measure RMSE accuracy</a:t>
              </a:r>
              <a:endParaRPr lang="en-US" sz="1750" dirty="0"/>
            </a:p>
          </p:txBody>
        </p:sp>
        <p:pic>
          <p:nvPicPr>
            <p:cNvPr id="32" name="Image 4" descr="preencoded.png">
              <a:extLst>
                <a:ext uri="{FF2B5EF4-FFF2-40B4-BE49-F238E27FC236}">
                  <a16:creationId xmlns:a16="http://schemas.microsoft.com/office/drawing/2014/main" id="{6DB759F4-850B-45A4-31B9-4217E8322B4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790" y="6233160"/>
              <a:ext cx="1141095" cy="1369338"/>
            </a:xfrm>
            <a:prstGeom prst="rect">
              <a:avLst/>
            </a:prstGeom>
          </p:spPr>
        </p:pic>
        <p:sp>
          <p:nvSpPr>
            <p:cNvPr id="33" name="Text 8">
              <a:extLst>
                <a:ext uri="{FF2B5EF4-FFF2-40B4-BE49-F238E27FC236}">
                  <a16:creationId xmlns:a16="http://schemas.microsoft.com/office/drawing/2014/main" id="{8C0565AB-1181-2670-004E-BA2FEC483EFC}"/>
                </a:ext>
              </a:extLst>
            </p:cNvPr>
            <p:cNvSpPr/>
            <p:nvPr/>
          </p:nvSpPr>
          <p:spPr>
            <a:xfrm>
              <a:off x="2168009" y="6461284"/>
              <a:ext cx="3885962" cy="356592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220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Generate Recommendations</a:t>
              </a:r>
              <a:endParaRPr lang="en-US" sz="2200" dirty="0"/>
            </a:p>
          </p:txBody>
        </p:sp>
        <p:sp>
          <p:nvSpPr>
            <p:cNvPr id="34" name="Text 9">
              <a:extLst>
                <a:ext uri="{FF2B5EF4-FFF2-40B4-BE49-F238E27FC236}">
                  <a16:creationId xmlns:a16="http://schemas.microsoft.com/office/drawing/2014/main" id="{F744AD85-BF95-BED6-2587-CE0FECFD9029}"/>
                </a:ext>
              </a:extLst>
            </p:cNvPr>
            <p:cNvSpPr/>
            <p:nvPr/>
          </p:nvSpPr>
          <p:spPr>
            <a:xfrm>
              <a:off x="2168009" y="6954798"/>
              <a:ext cx="6177201" cy="36516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175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Top-N Movies</a:t>
              </a:r>
              <a:endParaRPr lang="en-US" sz="1750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F99182A-E839-89FF-D867-600E0A247821}"/>
              </a:ext>
            </a:extLst>
          </p:cNvPr>
          <p:cNvGrpSpPr/>
          <p:nvPr/>
        </p:nvGrpSpPr>
        <p:grpSpPr>
          <a:xfrm>
            <a:off x="687280" y="1748842"/>
            <a:ext cx="8251577" cy="3006995"/>
            <a:chOff x="605908" y="-982281"/>
            <a:chExt cx="8251577" cy="3006995"/>
          </a:xfrm>
        </p:grpSpPr>
        <p:sp>
          <p:nvSpPr>
            <p:cNvPr id="8" name="Text 2">
              <a:extLst>
                <a:ext uri="{FF2B5EF4-FFF2-40B4-BE49-F238E27FC236}">
                  <a16:creationId xmlns:a16="http://schemas.microsoft.com/office/drawing/2014/main" id="{1E97B4F3-EB24-819C-93D0-15248F3727CA}"/>
                </a:ext>
              </a:extLst>
            </p:cNvPr>
            <p:cNvSpPr/>
            <p:nvPr/>
          </p:nvSpPr>
          <p:spPr>
            <a:xfrm>
              <a:off x="605908" y="-982281"/>
              <a:ext cx="6402229" cy="61912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00"/>
                </a:lnSpc>
                <a:buNone/>
              </a:pPr>
              <a:r>
                <a:rPr lang="en-US" sz="150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Users face decision paralysis with overwhelming content libraries. The need for personalized suggestions is critical for engagement.</a:t>
              </a:r>
              <a:endParaRPr lang="en-US" sz="1500" dirty="0"/>
            </a:p>
          </p:txBody>
        </p:sp>
        <p:sp>
          <p:nvSpPr>
            <p:cNvPr id="9" name="Text 3">
              <a:extLst>
                <a:ext uri="{FF2B5EF4-FFF2-40B4-BE49-F238E27FC236}">
                  <a16:creationId xmlns:a16="http://schemas.microsoft.com/office/drawing/2014/main" id="{9DCB9647-4D73-4DB8-F31A-157807E0C452}"/>
                </a:ext>
              </a:extLst>
            </p:cNvPr>
            <p:cNvSpPr/>
            <p:nvPr/>
          </p:nvSpPr>
          <p:spPr>
            <a:xfrm>
              <a:off x="641448" y="-231060"/>
              <a:ext cx="6402229" cy="30956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400"/>
                </a:lnSpc>
                <a:buSzPct val="100000"/>
                <a:buChar char="•"/>
              </a:pPr>
              <a:r>
                <a:rPr lang="en-US" sz="1500" b="1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Ratings.csv:</a:t>
              </a:r>
              <a:r>
                <a:rPr lang="en-US" sz="150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 userId, movieId, rating, timestamp</a:t>
              </a:r>
              <a:endParaRPr lang="en-US" sz="1500" dirty="0"/>
            </a:p>
          </p:txBody>
        </p:sp>
        <p:sp>
          <p:nvSpPr>
            <p:cNvPr id="10" name="Text 4">
              <a:extLst>
                <a:ext uri="{FF2B5EF4-FFF2-40B4-BE49-F238E27FC236}">
                  <a16:creationId xmlns:a16="http://schemas.microsoft.com/office/drawing/2014/main" id="{E90F33BD-B4A6-EC7F-3E8A-CF32474AB4F8}"/>
                </a:ext>
              </a:extLst>
            </p:cNvPr>
            <p:cNvSpPr/>
            <p:nvPr/>
          </p:nvSpPr>
          <p:spPr>
            <a:xfrm>
              <a:off x="641447" y="70592"/>
              <a:ext cx="6402229" cy="30956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400"/>
                </a:lnSpc>
                <a:buSzPct val="100000"/>
                <a:buChar char="•"/>
              </a:pPr>
              <a:r>
                <a:rPr lang="en-US" sz="1500" b="1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Movies.csv:</a:t>
              </a:r>
              <a:r>
                <a:rPr lang="en-US" sz="150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 movieId, title, genres</a:t>
              </a:r>
              <a:endParaRPr lang="en-US" sz="1500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62812C5-E6AC-D717-C1C9-2E80ADAB8892}"/>
                </a:ext>
              </a:extLst>
            </p:cNvPr>
            <p:cNvGrpSpPr/>
            <p:nvPr/>
          </p:nvGrpSpPr>
          <p:grpSpPr>
            <a:xfrm>
              <a:off x="605908" y="512251"/>
              <a:ext cx="8251577" cy="1512463"/>
              <a:chOff x="658653" y="-548357"/>
              <a:chExt cx="8251577" cy="1512463"/>
            </a:xfrm>
          </p:grpSpPr>
          <p:sp>
            <p:nvSpPr>
              <p:cNvPr id="37" name="Text 2">
                <a:extLst>
                  <a:ext uri="{FF2B5EF4-FFF2-40B4-BE49-F238E27FC236}">
                    <a16:creationId xmlns:a16="http://schemas.microsoft.com/office/drawing/2014/main" id="{40A39E8A-5107-C2BC-3AA5-116391E4EE58}"/>
                  </a:ext>
                </a:extLst>
              </p:cNvPr>
              <p:cNvSpPr/>
              <p:nvPr/>
            </p:nvSpPr>
            <p:spPr>
              <a:xfrm>
                <a:off x="658653" y="-548357"/>
                <a:ext cx="6331148" cy="66698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600"/>
                  </a:lnSpc>
                  <a:buNone/>
                </a:pPr>
                <a:r>
                  <a:rPr lang="en-US" sz="1600" dirty="0">
                    <a:solidFill>
                      <a:srgbClr val="E2E6E9"/>
                    </a:solidFill>
                    <a:latin typeface="Merriweather" pitchFamily="34" charset="0"/>
                    <a:ea typeface="Merriweather" pitchFamily="34" charset="-122"/>
                    <a:cs typeface="Merriweather" pitchFamily="34" charset="-120"/>
                  </a:rPr>
                  <a:t>Utilizing PySpark MLlib's ALS for scalable recommendation engine. Parameters tuned for optimal performance:</a:t>
                </a:r>
                <a:endParaRPr lang="en-US" sz="1600" dirty="0"/>
              </a:p>
            </p:txBody>
          </p:sp>
          <p:sp>
            <p:nvSpPr>
              <p:cNvPr id="38" name="Text 3">
                <a:extLst>
                  <a:ext uri="{FF2B5EF4-FFF2-40B4-BE49-F238E27FC236}">
                    <a16:creationId xmlns:a16="http://schemas.microsoft.com/office/drawing/2014/main" id="{7B1ED99F-D052-8340-7360-8CFBC7CFDC9C}"/>
                  </a:ext>
                </a:extLst>
              </p:cNvPr>
              <p:cNvSpPr/>
              <p:nvPr/>
            </p:nvSpPr>
            <p:spPr>
              <a:xfrm>
                <a:off x="694192" y="222606"/>
                <a:ext cx="6331148" cy="33349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342900" indent="-342900" algn="l">
                  <a:lnSpc>
                    <a:spcPts val="2600"/>
                  </a:lnSpc>
                  <a:buSzPct val="100000"/>
                  <a:buChar char="•"/>
                </a:pPr>
                <a:r>
                  <a:rPr lang="en-US" sz="1600" b="1" dirty="0">
                    <a:solidFill>
                      <a:srgbClr val="E2E6E9"/>
                    </a:solidFill>
                    <a:latin typeface="Merriweather" pitchFamily="34" charset="0"/>
                    <a:ea typeface="Merriweather" pitchFamily="34" charset="-122"/>
                    <a:cs typeface="Merriweather" pitchFamily="34" charset="-120"/>
                  </a:rPr>
                  <a:t>Rank:</a:t>
                </a:r>
                <a:r>
                  <a:rPr lang="en-US" sz="1600" dirty="0">
                    <a:solidFill>
                      <a:srgbClr val="E2E6E9"/>
                    </a:solidFill>
                    <a:latin typeface="Merriweather" pitchFamily="34" charset="0"/>
                    <a:ea typeface="Merriweather" pitchFamily="34" charset="-122"/>
                    <a:cs typeface="Merriweather" pitchFamily="34" charset="-120"/>
                  </a:rPr>
                  <a:t> 10</a:t>
                </a:r>
                <a:endParaRPr lang="en-US" sz="1600" dirty="0"/>
              </a:p>
            </p:txBody>
          </p:sp>
          <p:sp>
            <p:nvSpPr>
              <p:cNvPr id="39" name="Text 4">
                <a:extLst>
                  <a:ext uri="{FF2B5EF4-FFF2-40B4-BE49-F238E27FC236}">
                    <a16:creationId xmlns:a16="http://schemas.microsoft.com/office/drawing/2014/main" id="{5F1CD6A2-9E69-BC0C-63D5-E557736C1D91}"/>
                  </a:ext>
                </a:extLst>
              </p:cNvPr>
              <p:cNvSpPr/>
              <p:nvPr/>
            </p:nvSpPr>
            <p:spPr>
              <a:xfrm>
                <a:off x="658653" y="621024"/>
                <a:ext cx="6331148" cy="33349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342900" indent="-342900" algn="l">
                  <a:lnSpc>
                    <a:spcPts val="2600"/>
                  </a:lnSpc>
                  <a:buSzPct val="100000"/>
                  <a:buChar char="•"/>
                </a:pPr>
                <a:r>
                  <a:rPr lang="en-US" sz="1600" b="1" dirty="0">
                    <a:solidFill>
                      <a:srgbClr val="E2E6E9"/>
                    </a:solidFill>
                    <a:latin typeface="Merriweather" pitchFamily="34" charset="0"/>
                    <a:ea typeface="Merriweather" pitchFamily="34" charset="-122"/>
                    <a:cs typeface="Merriweather" pitchFamily="34" charset="-120"/>
                  </a:rPr>
                  <a:t>RegParam:</a:t>
                </a:r>
                <a:r>
                  <a:rPr lang="en-US" sz="1600" dirty="0">
                    <a:solidFill>
                      <a:srgbClr val="E2E6E9"/>
                    </a:solidFill>
                    <a:latin typeface="Merriweather" pitchFamily="34" charset="0"/>
                    <a:ea typeface="Merriweather" pitchFamily="34" charset="-122"/>
                    <a:cs typeface="Merriweather" pitchFamily="34" charset="-120"/>
                  </a:rPr>
                  <a:t> 0.1</a:t>
                </a:r>
                <a:endParaRPr lang="en-US" sz="1600" dirty="0"/>
              </a:p>
            </p:txBody>
          </p:sp>
          <p:sp>
            <p:nvSpPr>
              <p:cNvPr id="40" name="Text 5">
                <a:extLst>
                  <a:ext uri="{FF2B5EF4-FFF2-40B4-BE49-F238E27FC236}">
                    <a16:creationId xmlns:a16="http://schemas.microsoft.com/office/drawing/2014/main" id="{854EF35E-E3A5-2CCC-F186-DADD22E9AA2B}"/>
                  </a:ext>
                </a:extLst>
              </p:cNvPr>
              <p:cNvSpPr/>
              <p:nvPr/>
            </p:nvSpPr>
            <p:spPr>
              <a:xfrm>
                <a:off x="2363325" y="236621"/>
                <a:ext cx="6331148" cy="33349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342900" indent="-342900" algn="l">
                  <a:lnSpc>
                    <a:spcPts val="2600"/>
                  </a:lnSpc>
                  <a:buSzPct val="100000"/>
                  <a:buChar char="•"/>
                </a:pPr>
                <a:r>
                  <a:rPr lang="en-US" sz="1600" b="1" dirty="0">
                    <a:solidFill>
                      <a:srgbClr val="E2E6E9"/>
                    </a:solidFill>
                    <a:latin typeface="Merriweather" pitchFamily="34" charset="0"/>
                    <a:ea typeface="Merriweather" pitchFamily="34" charset="-122"/>
                    <a:cs typeface="Merriweather" pitchFamily="34" charset="-120"/>
                  </a:rPr>
                  <a:t>MaxIter:</a:t>
                </a:r>
                <a:r>
                  <a:rPr lang="en-US" sz="1600" dirty="0">
                    <a:solidFill>
                      <a:srgbClr val="E2E6E9"/>
                    </a:solidFill>
                    <a:latin typeface="Merriweather" pitchFamily="34" charset="0"/>
                    <a:ea typeface="Merriweather" pitchFamily="34" charset="-122"/>
                    <a:cs typeface="Merriweather" pitchFamily="34" charset="-120"/>
                  </a:rPr>
                  <a:t> 10</a:t>
                </a:r>
                <a:endParaRPr lang="en-US" sz="1600" dirty="0"/>
              </a:p>
            </p:txBody>
          </p:sp>
          <p:sp>
            <p:nvSpPr>
              <p:cNvPr id="41" name="Text 6">
                <a:extLst>
                  <a:ext uri="{FF2B5EF4-FFF2-40B4-BE49-F238E27FC236}">
                    <a16:creationId xmlns:a16="http://schemas.microsoft.com/office/drawing/2014/main" id="{4B765E92-18F4-1C95-B8F9-FFB550324628}"/>
                  </a:ext>
                </a:extLst>
              </p:cNvPr>
              <p:cNvSpPr/>
              <p:nvPr/>
            </p:nvSpPr>
            <p:spPr>
              <a:xfrm>
                <a:off x="2579082" y="630612"/>
                <a:ext cx="6331148" cy="333494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342900" indent="-342900" algn="l">
                  <a:lnSpc>
                    <a:spcPts val="2600"/>
                  </a:lnSpc>
                  <a:buSzPct val="100000"/>
                  <a:buChar char="•"/>
                </a:pPr>
                <a:r>
                  <a:rPr lang="en-US" sz="1600" b="1" dirty="0">
                    <a:solidFill>
                      <a:srgbClr val="E2E6E9"/>
                    </a:solidFill>
                    <a:latin typeface="Merriweather" pitchFamily="34" charset="0"/>
                    <a:ea typeface="Merriweather" pitchFamily="34" charset="-122"/>
                    <a:cs typeface="Merriweather" pitchFamily="34" charset="-120"/>
                  </a:rPr>
                  <a:t>ColdStartStrategy:</a:t>
                </a:r>
                <a:r>
                  <a:rPr lang="en-US" sz="1600" dirty="0">
                    <a:solidFill>
                      <a:srgbClr val="E2E6E9"/>
                    </a:solidFill>
                    <a:latin typeface="Merriweather" pitchFamily="34" charset="0"/>
                    <a:ea typeface="Merriweather" pitchFamily="34" charset="-122"/>
                    <a:cs typeface="Merriweather" pitchFamily="34" charset="-120"/>
                  </a:rPr>
                  <a:t> 'drop'</a:t>
                </a:r>
                <a:endParaRPr lang="en-US" sz="1600" dirty="0"/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72092B6-4068-59AC-A42D-6C6AC73AE772}"/>
              </a:ext>
            </a:extLst>
          </p:cNvPr>
          <p:cNvGrpSpPr/>
          <p:nvPr/>
        </p:nvGrpSpPr>
        <p:grpSpPr>
          <a:xfrm>
            <a:off x="687280" y="4912368"/>
            <a:ext cx="6930985" cy="2294215"/>
            <a:chOff x="789265" y="2325648"/>
            <a:chExt cx="6930985" cy="2294215"/>
          </a:xfrm>
        </p:grpSpPr>
        <p:sp>
          <p:nvSpPr>
            <p:cNvPr id="45" name="Text 2">
              <a:extLst>
                <a:ext uri="{FF2B5EF4-FFF2-40B4-BE49-F238E27FC236}">
                  <a16:creationId xmlns:a16="http://schemas.microsoft.com/office/drawing/2014/main" id="{0595F0F6-C46F-8E6B-3F0E-59AC90307060}"/>
                </a:ext>
              </a:extLst>
            </p:cNvPr>
            <p:cNvSpPr/>
            <p:nvPr/>
          </p:nvSpPr>
          <p:spPr>
            <a:xfrm>
              <a:off x="789265" y="2325648"/>
              <a:ext cx="3382923" cy="422791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3300"/>
                </a:lnSpc>
                <a:buNone/>
              </a:pPr>
              <a:r>
                <a:rPr lang="en-US" sz="2650" dirty="0">
                  <a:solidFill>
                    <a:srgbClr val="F5F0F0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Key Results</a:t>
              </a:r>
              <a:endParaRPr lang="en-US" sz="2650" dirty="0"/>
            </a:p>
          </p:txBody>
        </p:sp>
        <p:sp>
          <p:nvSpPr>
            <p:cNvPr id="46" name="Text 3">
              <a:extLst>
                <a:ext uri="{FF2B5EF4-FFF2-40B4-BE49-F238E27FC236}">
                  <a16:creationId xmlns:a16="http://schemas.microsoft.com/office/drawing/2014/main" id="{0EDC7EB6-9B2C-FC8C-15AB-BAE17F16656C}"/>
                </a:ext>
              </a:extLst>
            </p:cNvPr>
            <p:cNvSpPr/>
            <p:nvPr/>
          </p:nvSpPr>
          <p:spPr>
            <a:xfrm>
              <a:off x="789265" y="2973943"/>
              <a:ext cx="6930985" cy="72151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Achieved a robust RMSE of </a:t>
              </a:r>
              <a:r>
                <a:rPr lang="en-US" sz="1750" b="1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~0.85</a:t>
              </a:r>
              <a:r>
                <a:rPr lang="en-US" sz="175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, indicating high prediction accuracy.</a:t>
              </a:r>
              <a:endParaRPr lang="en-US" sz="1750" dirty="0"/>
            </a:p>
          </p:txBody>
        </p:sp>
        <p:sp>
          <p:nvSpPr>
            <p:cNvPr id="47" name="Text 4">
              <a:extLst>
                <a:ext uri="{FF2B5EF4-FFF2-40B4-BE49-F238E27FC236}">
                  <a16:creationId xmlns:a16="http://schemas.microsoft.com/office/drawing/2014/main" id="{B0E5CEF6-0665-CCCC-B801-3FC335DBCB69}"/>
                </a:ext>
              </a:extLst>
            </p:cNvPr>
            <p:cNvSpPr/>
            <p:nvPr/>
          </p:nvSpPr>
          <p:spPr>
            <a:xfrm>
              <a:off x="789265" y="3898344"/>
              <a:ext cx="6930985" cy="72151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00"/>
                </a:lnSpc>
                <a:buNone/>
              </a:pPr>
              <a:r>
                <a:rPr lang="en-US" sz="1750" dirty="0">
                  <a:solidFill>
                    <a:srgbClr val="E2E6E9"/>
                  </a:solidFill>
                  <a:latin typeface="Merriweather" pitchFamily="34" charset="0"/>
                  <a:ea typeface="Merriweather" pitchFamily="34" charset="-122"/>
                  <a:cs typeface="Merriweather" pitchFamily="34" charset="-120"/>
                </a:rPr>
                <a:t>System generates personalized Top-10 movie recommendations for each user.</a:t>
              </a:r>
              <a:endParaRPr lang="en-US" sz="1750" dirty="0"/>
            </a:p>
          </p:txBody>
        </p:sp>
      </p:grpSp>
    </p:spTree>
    <p:extLst>
      <p:ext uri="{BB962C8B-B14F-4D97-AF65-F5344CB8AC3E}">
        <p14:creationId xmlns:p14="http://schemas.microsoft.com/office/powerpoint/2010/main" val="3042987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5163CF7-D8B5-7BD8-F735-10256CB2F759}"/>
              </a:ext>
            </a:extLst>
          </p:cNvPr>
          <p:cNvSpPr/>
          <p:nvPr/>
        </p:nvSpPr>
        <p:spPr>
          <a:xfrm>
            <a:off x="12863245" y="7746715"/>
            <a:ext cx="168496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CE7625-2D52-3243-CB78-F1148872EA08}"/>
              </a:ext>
            </a:extLst>
          </p:cNvPr>
          <p:cNvSpPr/>
          <p:nvPr/>
        </p:nvSpPr>
        <p:spPr>
          <a:xfrm>
            <a:off x="12863245" y="7746715"/>
            <a:ext cx="63671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5E21EC-FDDF-2053-AD18-9A06A58E4EEC}"/>
              </a:ext>
            </a:extLst>
          </p:cNvPr>
          <p:cNvSpPr txBox="1"/>
          <p:nvPr/>
        </p:nvSpPr>
        <p:spPr>
          <a:xfrm>
            <a:off x="924675" y="431515"/>
            <a:ext cx="11103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YARN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1A9793-6091-3956-1697-16B65D069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6238" y="1139401"/>
            <a:ext cx="6303195" cy="28861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40BCC0-7543-C2B5-7AC8-C34BE6C46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88" y="1093234"/>
            <a:ext cx="6891391" cy="31729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B2E00B9-1FCC-7D04-60A8-61DCA8F894F5}"/>
              </a:ext>
            </a:extLst>
          </p:cNvPr>
          <p:cNvSpPr txBox="1"/>
          <p:nvPr/>
        </p:nvSpPr>
        <p:spPr>
          <a:xfrm>
            <a:off x="8121722" y="441790"/>
            <a:ext cx="2799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SPARK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9E1287-4D5B-A444-3D65-6734AB52EFC0}"/>
              </a:ext>
            </a:extLst>
          </p:cNvPr>
          <p:cNvSpPr txBox="1"/>
          <p:nvPr/>
        </p:nvSpPr>
        <p:spPr>
          <a:xfrm>
            <a:off x="621591" y="4289125"/>
            <a:ext cx="5280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Top 10 Active Users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1EDB3E-9B53-16C9-EA75-593F205DDE0D}"/>
              </a:ext>
            </a:extLst>
          </p:cNvPr>
          <p:cNvSpPr/>
          <p:nvPr/>
        </p:nvSpPr>
        <p:spPr>
          <a:xfrm>
            <a:off x="12642355" y="10161142"/>
            <a:ext cx="1684962" cy="410966"/>
          </a:xfrm>
          <a:prstGeom prst="rect">
            <a:avLst/>
          </a:prstGeom>
          <a:solidFill>
            <a:srgbClr val="09151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078EE5-D155-DCAA-4C5F-5A1267128F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84" y="4868920"/>
            <a:ext cx="6269296" cy="313464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96F22BA-8360-5A08-B210-A4C51F1D4748}"/>
              </a:ext>
            </a:extLst>
          </p:cNvPr>
          <p:cNvSpPr txBox="1"/>
          <p:nvPr/>
        </p:nvSpPr>
        <p:spPr>
          <a:xfrm>
            <a:off x="7361438" y="4289125"/>
            <a:ext cx="68117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Top 10 Recommended Movies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EDC4759-53E8-0547-A5F7-A41F81010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1438" y="4868920"/>
            <a:ext cx="6714166" cy="313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303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124</Words>
  <Application>Microsoft Office PowerPoint</Application>
  <PresentationFormat>Custom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Merriweather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Muhammad Qais</cp:lastModifiedBy>
  <cp:revision>7</cp:revision>
  <dcterms:created xsi:type="dcterms:W3CDTF">2025-09-10T04:59:18Z</dcterms:created>
  <dcterms:modified xsi:type="dcterms:W3CDTF">2025-09-10T06:53:50Z</dcterms:modified>
</cp:coreProperties>
</file>